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262" r:id="rId6"/>
    <p:sldId id="263" r:id="rId7"/>
    <p:sldId id="264" r:id="rId8"/>
    <p:sldId id="265" r:id="rId9"/>
    <p:sldId id="260" r:id="rId10"/>
    <p:sldId id="261" r:id="rId11"/>
    <p:sldId id="266" r:id="rId12"/>
    <p:sldId id="267" r:id="rId13"/>
    <p:sldId id="268" r:id="rId14"/>
    <p:sldId id="270" r:id="rId15"/>
    <p:sldId id="274" r:id="rId16"/>
    <p:sldId id="271" r:id="rId17"/>
    <p:sldId id="275" r:id="rId18"/>
    <p:sldId id="272" r:id="rId19"/>
    <p:sldId id="273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21CEE-44A6-4C21-B606-7571F7C7DCAF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70A05-2A8E-44E2-8631-A2AB8EF9A1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185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70A05-2A8E-44E2-8631-A2AB8EF9A1C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51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70A05-2A8E-44E2-8631-A2AB8EF9A1C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00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88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837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1689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56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724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020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0413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47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43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184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052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700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13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24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0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658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14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76328-E987-4871-AD47-6C6C2A135C84}" type="datetimeFigureOut">
              <a:rPr lang="en-CA" smtClean="0"/>
              <a:t>2024-06-07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15656DB-7C72-43E4-8BDA-F26E3F45097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116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8E3-DE3E-504A-4D4E-47D629D94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4383"/>
            <a:ext cx="12191999" cy="143973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CA" sz="3600" b="1" i="0" u="none" strike="noStrike" baseline="0" dirty="0">
                <a:solidFill>
                  <a:schemeClr val="accent5"/>
                </a:solidFill>
                <a:latin typeface="Montserrat-Bold"/>
              </a:rPr>
              <a:t>Optimal Canola Crush &amp; Lentils</a:t>
            </a:r>
            <a:br>
              <a:rPr lang="en-CA" sz="3600" b="1" i="0" u="none" strike="noStrike" baseline="0" dirty="0">
                <a:solidFill>
                  <a:schemeClr val="accent5"/>
                </a:solidFill>
                <a:latin typeface="Montserrat-Bold"/>
              </a:rPr>
            </a:br>
            <a:r>
              <a:rPr lang="en-CA" sz="3600" b="1" i="0" u="none" strike="noStrike" baseline="0" dirty="0">
                <a:solidFill>
                  <a:schemeClr val="accent5"/>
                </a:solidFill>
                <a:latin typeface="Montserrat-Bold"/>
              </a:rPr>
              <a:t>Locations</a:t>
            </a:r>
            <a:endParaRPr lang="en-CA" sz="3600" dirty="0">
              <a:solidFill>
                <a:schemeClr val="accent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22CAD-F4B9-1696-FD41-F50413E60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413880"/>
            <a:ext cx="7766936" cy="713755"/>
          </a:xfrm>
        </p:spPr>
        <p:txBody>
          <a:bodyPr/>
          <a:lstStyle/>
          <a:p>
            <a:pPr algn="ctr"/>
            <a:r>
              <a:rPr lang="en-US" sz="1800" b="1" i="0" u="none" strike="noStrike" baseline="0" dirty="0">
                <a:solidFill>
                  <a:schemeClr val="accent5"/>
                </a:solidFill>
                <a:latin typeface="Montserrat-Bold"/>
              </a:rPr>
              <a:t>Utilizing Clustering Crop Yield Analysis - RM Level</a:t>
            </a:r>
            <a:endParaRPr lang="en-CA" dirty="0">
              <a:solidFill>
                <a:schemeClr val="accent5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B001A0B-CC78-13DD-9091-823B2A4F7146}"/>
              </a:ext>
            </a:extLst>
          </p:cNvPr>
          <p:cNvSpPr txBox="1">
            <a:spLocks/>
          </p:cNvSpPr>
          <p:nvPr/>
        </p:nvSpPr>
        <p:spPr>
          <a:xfrm>
            <a:off x="4663924" y="6043388"/>
            <a:ext cx="7766936" cy="71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5"/>
                </a:solidFill>
                <a:latin typeface="Montserrat-Bold"/>
              </a:rPr>
              <a:t>IMRAN AFSAR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Montserrat-Bold"/>
              </a:rPr>
              <a:t>Cohort 6 – June 2024</a:t>
            </a:r>
            <a:endParaRPr lang="en-CA" dirty="0">
              <a:solidFill>
                <a:schemeClr val="accent5"/>
              </a:solidFill>
            </a:endParaRPr>
          </a:p>
        </p:txBody>
      </p:sp>
      <p:pic>
        <p:nvPicPr>
          <p:cNvPr id="5" name="Picture 2" descr="Career Training Programs | Palette Skills">
            <a:extLst>
              <a:ext uri="{FF2B5EF4-FFF2-40B4-BE49-F238E27FC236}">
                <a16:creationId xmlns:a16="http://schemas.microsoft.com/office/drawing/2014/main" id="{C914EB62-3AA5-5D53-F7B3-D3593A3C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9342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629"/>
            <a:ext cx="12191999" cy="44827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CA" sz="2800" dirty="0">
                <a:solidFill>
                  <a:schemeClr val="accent5"/>
                </a:solidFill>
              </a:rPr>
              <a:t>Box Plots of Canola &amp; Lentils from 2008 to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7E137-EF89-81DA-2095-444933F4F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54" y="684852"/>
            <a:ext cx="7558720" cy="603861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AF422-1929-F626-DD5E-39DCE9BACA63}"/>
              </a:ext>
            </a:extLst>
          </p:cNvPr>
          <p:cNvSpPr txBox="1"/>
          <p:nvPr/>
        </p:nvSpPr>
        <p:spPr>
          <a:xfrm>
            <a:off x="332278" y="2351499"/>
            <a:ext cx="2158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accent5"/>
                </a:solidFill>
              </a:rPr>
              <a:t>Outliers</a:t>
            </a:r>
          </a:p>
          <a:p>
            <a:pPr algn="ctr"/>
            <a:r>
              <a:rPr lang="en-CA" dirty="0">
                <a:solidFill>
                  <a:schemeClr val="accent5"/>
                </a:solidFill>
              </a:rPr>
              <a:t>After</a:t>
            </a:r>
            <a:r>
              <a:rPr lang="en-CA" sz="1800" dirty="0">
                <a:solidFill>
                  <a:schemeClr val="accent5"/>
                </a:solidFill>
              </a:rPr>
              <a:t> Treatment</a:t>
            </a:r>
            <a:endParaRPr lang="en-CA" dirty="0"/>
          </a:p>
        </p:txBody>
      </p:sp>
      <p:pic>
        <p:nvPicPr>
          <p:cNvPr id="7" name="Picture 2" descr="Career Training Programs | Palette Skills">
            <a:extLst>
              <a:ext uri="{FF2B5EF4-FFF2-40B4-BE49-F238E27FC236}">
                <a16:creationId xmlns:a16="http://schemas.microsoft.com/office/drawing/2014/main" id="{3DF9989B-C9E2-7721-5D9A-802CC82BD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021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785"/>
            <a:ext cx="12192000" cy="46045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Unsupervised Machine Learning : </a:t>
            </a:r>
            <a:r>
              <a:rPr lang="en-US" sz="2800" b="1" dirty="0">
                <a:solidFill>
                  <a:schemeClr val="accent5"/>
                </a:solidFill>
              </a:rPr>
              <a:t>Spectral Clustering </a:t>
            </a:r>
            <a:r>
              <a:rPr lang="en-US" sz="2800" dirty="0">
                <a:solidFill>
                  <a:schemeClr val="accent5"/>
                </a:solidFill>
              </a:rPr>
              <a:t>- Canola</a:t>
            </a:r>
            <a:endParaRPr lang="en-CA" sz="2800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C9E58-7D22-ED27-52BC-95527036B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63" y="1352803"/>
            <a:ext cx="5801446" cy="4602548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89442-1C4A-E032-9581-FB0FB39EA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3" y="1352803"/>
            <a:ext cx="5943689" cy="460254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Career Training Programs | Palette Skills">
            <a:extLst>
              <a:ext uri="{FF2B5EF4-FFF2-40B4-BE49-F238E27FC236}">
                <a16:creationId xmlns:a16="http://schemas.microsoft.com/office/drawing/2014/main" id="{A073D9A6-D2BC-34DD-D176-204196DA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2746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785"/>
            <a:ext cx="12191999" cy="49059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Unsupervised Machine Learning : </a:t>
            </a:r>
            <a:r>
              <a:rPr lang="en-US" sz="2800" b="1" dirty="0">
                <a:solidFill>
                  <a:schemeClr val="accent5"/>
                </a:solidFill>
              </a:rPr>
              <a:t>Spectral Clustering</a:t>
            </a:r>
            <a:r>
              <a:rPr lang="en-US" sz="2800" dirty="0">
                <a:solidFill>
                  <a:schemeClr val="accent5"/>
                </a:solidFill>
              </a:rPr>
              <a:t> - Lentils</a:t>
            </a:r>
            <a:endParaRPr lang="en-CA" sz="2800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F6389-566D-FEC9-16D4-71F788B9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0" y="1151840"/>
            <a:ext cx="5852246" cy="4602548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13209-32A1-96B0-54EF-8A786DACC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69" y="1151840"/>
            <a:ext cx="5801444" cy="460254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Career Training Programs | Palette Skills">
            <a:extLst>
              <a:ext uri="{FF2B5EF4-FFF2-40B4-BE49-F238E27FC236}">
                <a16:creationId xmlns:a16="http://schemas.microsoft.com/office/drawing/2014/main" id="{30233414-B6B5-4469-7127-D1483DC5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98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785"/>
            <a:ext cx="12192000" cy="57964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Unsupervised Machine Learning : </a:t>
            </a:r>
            <a:r>
              <a:rPr lang="en-US" sz="2800" b="1" dirty="0">
                <a:solidFill>
                  <a:schemeClr val="accent5"/>
                </a:solidFill>
              </a:rPr>
              <a:t>Spectral Clustering Results</a:t>
            </a:r>
            <a:endParaRPr lang="en-CA" sz="28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E7A6-6C79-B812-9787-CE0F3989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3" y="1151840"/>
            <a:ext cx="5892886" cy="460254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6C894-0CF3-1AF1-71D7-635764CF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32" y="1151840"/>
            <a:ext cx="5760804" cy="460254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Career Training Programs | Palette Skills">
            <a:extLst>
              <a:ext uri="{FF2B5EF4-FFF2-40B4-BE49-F238E27FC236}">
                <a16:creationId xmlns:a16="http://schemas.microsoft.com/office/drawing/2014/main" id="{98416E90-787B-D786-3367-F3376803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625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785"/>
            <a:ext cx="12191999" cy="54084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Unsupervised Machine Learning : </a:t>
            </a:r>
            <a:r>
              <a:rPr lang="en-US" sz="2800" b="1" dirty="0">
                <a:solidFill>
                  <a:schemeClr val="accent5"/>
                </a:solidFill>
              </a:rPr>
              <a:t>Custom Spectral Clustering Results</a:t>
            </a:r>
            <a:endParaRPr lang="en-CA" sz="28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C54E1-72FF-F615-7787-5C144F16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4" y="1223154"/>
            <a:ext cx="4743882" cy="5481048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CF42A2F-CB60-3F06-240F-2FCF9397C584}"/>
              </a:ext>
            </a:extLst>
          </p:cNvPr>
          <p:cNvSpPr txBox="1">
            <a:spLocks/>
          </p:cNvSpPr>
          <p:nvPr/>
        </p:nvSpPr>
        <p:spPr>
          <a:xfrm>
            <a:off x="4024676" y="803865"/>
            <a:ext cx="2870473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Cluster Size: 5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8986B-1E30-8448-4600-F196DB30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62" y="1223153"/>
            <a:ext cx="4788341" cy="548104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98BAD14-8837-F860-C057-DCC18535B1AC}"/>
              </a:ext>
            </a:extLst>
          </p:cNvPr>
          <p:cNvSpPr txBox="1">
            <a:spLocks/>
          </p:cNvSpPr>
          <p:nvPr/>
        </p:nvSpPr>
        <p:spPr>
          <a:xfrm>
            <a:off x="7245172" y="753625"/>
            <a:ext cx="2381150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Lentils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07A3942-9E98-DCA0-F08E-24DF726B44C4}"/>
              </a:ext>
            </a:extLst>
          </p:cNvPr>
          <p:cNvSpPr txBox="1">
            <a:spLocks/>
          </p:cNvSpPr>
          <p:nvPr/>
        </p:nvSpPr>
        <p:spPr>
          <a:xfrm>
            <a:off x="766496" y="753626"/>
            <a:ext cx="3285811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Canola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pic>
        <p:nvPicPr>
          <p:cNvPr id="16" name="Picture 2" descr="Career Training Programs | Palette Skills">
            <a:extLst>
              <a:ext uri="{FF2B5EF4-FFF2-40B4-BE49-F238E27FC236}">
                <a16:creationId xmlns:a16="http://schemas.microsoft.com/office/drawing/2014/main" id="{CE22693A-0531-D7D4-D5BB-105D6741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980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49000">
              <a:srgbClr val="AAD090"/>
            </a:gs>
            <a:gs pos="14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785"/>
            <a:ext cx="12191999" cy="54084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Unsupervised Machine Learning : </a:t>
            </a:r>
            <a:r>
              <a:rPr lang="en-US" sz="2800" b="1" dirty="0">
                <a:solidFill>
                  <a:schemeClr val="accent5"/>
                </a:solidFill>
              </a:rPr>
              <a:t>Mean for Each Cluster</a:t>
            </a:r>
            <a:endParaRPr lang="en-CA" sz="2800" b="1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5C0BB-EB21-7B1A-C5B5-7A6803E9D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13"/>
          <a:stretch/>
        </p:blipFill>
        <p:spPr>
          <a:xfrm>
            <a:off x="217117" y="1432939"/>
            <a:ext cx="5218617" cy="468650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3C76F3-E3FD-02DB-5735-91F4DC82B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69" y="1432940"/>
            <a:ext cx="5303448" cy="469565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6D1C5D-4780-3861-2C69-0C706B0E8C15}"/>
              </a:ext>
            </a:extLst>
          </p:cNvPr>
          <p:cNvSpPr txBox="1">
            <a:spLocks/>
          </p:cNvSpPr>
          <p:nvPr/>
        </p:nvSpPr>
        <p:spPr>
          <a:xfrm>
            <a:off x="6242108" y="753626"/>
            <a:ext cx="5454174" cy="5408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accent5"/>
                </a:solidFill>
              </a:rPr>
              <a:t>One Cluster for Lentils was NULL</a:t>
            </a:r>
            <a:endParaRPr lang="en-CA" sz="2000" dirty="0">
              <a:solidFill>
                <a:schemeClr val="accent5"/>
              </a:solidFill>
            </a:endParaRPr>
          </a:p>
        </p:txBody>
      </p:sp>
      <p:pic>
        <p:nvPicPr>
          <p:cNvPr id="11" name="Picture 2" descr="Career Training Programs | Palette Skills">
            <a:extLst>
              <a:ext uri="{FF2B5EF4-FFF2-40B4-BE49-F238E27FC236}">
                <a16:creationId xmlns:a16="http://schemas.microsoft.com/office/drawing/2014/main" id="{C1D48605-F1E6-1D00-ED9B-103DD6426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69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785"/>
            <a:ext cx="12192000" cy="54084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Unsupervised Machine Learning : </a:t>
            </a:r>
            <a:r>
              <a:rPr lang="en-US" sz="2800" b="1" dirty="0">
                <a:solidFill>
                  <a:schemeClr val="accent5"/>
                </a:solidFill>
              </a:rPr>
              <a:t>Custom Spectral Clustering Results</a:t>
            </a:r>
            <a:endParaRPr lang="en-CA" sz="2800" b="1" dirty="0">
              <a:solidFill>
                <a:schemeClr val="accent5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F42A2F-CB60-3F06-240F-2FCF9397C584}"/>
              </a:ext>
            </a:extLst>
          </p:cNvPr>
          <p:cNvSpPr txBox="1">
            <a:spLocks/>
          </p:cNvSpPr>
          <p:nvPr/>
        </p:nvSpPr>
        <p:spPr>
          <a:xfrm>
            <a:off x="4052307" y="782795"/>
            <a:ext cx="2922569" cy="463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Cluster Size: 5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BAD14-8837-F860-C057-DCC18535B1AC}"/>
              </a:ext>
            </a:extLst>
          </p:cNvPr>
          <p:cNvSpPr txBox="1">
            <a:spLocks/>
          </p:cNvSpPr>
          <p:nvPr/>
        </p:nvSpPr>
        <p:spPr>
          <a:xfrm>
            <a:off x="7245172" y="753625"/>
            <a:ext cx="2099796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Lentils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07A3942-9E98-DCA0-F08E-24DF726B44C4}"/>
              </a:ext>
            </a:extLst>
          </p:cNvPr>
          <p:cNvSpPr txBox="1">
            <a:spLocks/>
          </p:cNvSpPr>
          <p:nvPr/>
        </p:nvSpPr>
        <p:spPr>
          <a:xfrm>
            <a:off x="766496" y="753626"/>
            <a:ext cx="3285811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Canola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E6287-B4F9-4961-5CAF-C7732BFB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8" y="1223153"/>
            <a:ext cx="4830609" cy="548104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75FEC-0AB5-09BB-D5B1-40AAA499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05" y="1223153"/>
            <a:ext cx="4910295" cy="548104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2" descr="Career Training Programs | Palette Skills">
            <a:extLst>
              <a:ext uri="{FF2B5EF4-FFF2-40B4-BE49-F238E27FC236}">
                <a16:creationId xmlns:a16="http://schemas.microsoft.com/office/drawing/2014/main" id="{392AC876-C296-B8A3-4C5D-25EC3CA1A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6221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785"/>
            <a:ext cx="12191999" cy="54084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Unsupervised Machine Learning : </a:t>
            </a:r>
            <a:r>
              <a:rPr lang="en-US" sz="2800" b="1" dirty="0">
                <a:solidFill>
                  <a:schemeClr val="accent5"/>
                </a:solidFill>
              </a:rPr>
              <a:t>Mean for Each Cluster</a:t>
            </a:r>
            <a:endParaRPr lang="en-CA" sz="2800" b="1" dirty="0">
              <a:solidFill>
                <a:schemeClr val="accent5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6D1C5D-4780-3861-2C69-0C706B0E8C15}"/>
              </a:ext>
            </a:extLst>
          </p:cNvPr>
          <p:cNvSpPr txBox="1">
            <a:spLocks/>
          </p:cNvSpPr>
          <p:nvPr/>
        </p:nvSpPr>
        <p:spPr>
          <a:xfrm>
            <a:off x="6242108" y="753626"/>
            <a:ext cx="5454174" cy="5408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accent5"/>
                </a:solidFill>
              </a:rPr>
              <a:t>One Cluster for Lentils was NULL</a:t>
            </a:r>
            <a:endParaRPr lang="en-CA" sz="2000" dirty="0">
              <a:solidFill>
                <a:schemeClr val="accent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E1C94-E8E6-0C0E-13F4-297021B6B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47"/>
          <a:stretch/>
        </p:blipFill>
        <p:spPr>
          <a:xfrm>
            <a:off x="185305" y="1432938"/>
            <a:ext cx="5368519" cy="4505638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33EB7D-B284-9BE2-6535-194BE9AAE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047"/>
          <a:stretch/>
        </p:blipFill>
        <p:spPr>
          <a:xfrm>
            <a:off x="5731744" y="1432938"/>
            <a:ext cx="5368520" cy="450563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 descr="Career Training Programs | Palette Skills">
            <a:extLst>
              <a:ext uri="{FF2B5EF4-FFF2-40B4-BE49-F238E27FC236}">
                <a16:creationId xmlns:a16="http://schemas.microsoft.com/office/drawing/2014/main" id="{A6B938BA-EB90-85B4-C3D4-DB8F9E79A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511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785"/>
            <a:ext cx="12191999" cy="54084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Unsupervised Machine Learning : </a:t>
            </a:r>
            <a:r>
              <a:rPr lang="en-US" sz="2800" b="1" dirty="0">
                <a:solidFill>
                  <a:schemeClr val="accent5"/>
                </a:solidFill>
              </a:rPr>
              <a:t>K-Means Clustering Results</a:t>
            </a:r>
            <a:endParaRPr lang="en-CA" sz="2800" b="1" dirty="0">
              <a:solidFill>
                <a:schemeClr val="accent5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F42A2F-CB60-3F06-240F-2FCF9397C584}"/>
              </a:ext>
            </a:extLst>
          </p:cNvPr>
          <p:cNvSpPr txBox="1">
            <a:spLocks/>
          </p:cNvSpPr>
          <p:nvPr/>
        </p:nvSpPr>
        <p:spPr>
          <a:xfrm>
            <a:off x="3859129" y="753625"/>
            <a:ext cx="3104379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Cluster Size: 5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BAD14-8837-F860-C057-DCC18535B1AC}"/>
              </a:ext>
            </a:extLst>
          </p:cNvPr>
          <p:cNvSpPr txBox="1">
            <a:spLocks/>
          </p:cNvSpPr>
          <p:nvPr/>
        </p:nvSpPr>
        <p:spPr>
          <a:xfrm>
            <a:off x="7245172" y="753625"/>
            <a:ext cx="2562020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Lentils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07A3942-9E98-DCA0-F08E-24DF726B44C4}"/>
              </a:ext>
            </a:extLst>
          </p:cNvPr>
          <p:cNvSpPr txBox="1">
            <a:spLocks/>
          </p:cNvSpPr>
          <p:nvPr/>
        </p:nvSpPr>
        <p:spPr>
          <a:xfrm>
            <a:off x="766496" y="753626"/>
            <a:ext cx="3285811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Canola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002F4-3703-1D9E-1162-128447014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4" y="1294466"/>
            <a:ext cx="4816550" cy="535074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EFD09-D1C3-C303-F929-AC824370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60" y="1294466"/>
            <a:ext cx="4821844" cy="535074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Career Training Programs | Palette Skills">
            <a:extLst>
              <a:ext uri="{FF2B5EF4-FFF2-40B4-BE49-F238E27FC236}">
                <a16:creationId xmlns:a16="http://schemas.microsoft.com/office/drawing/2014/main" id="{E5994ADE-3B29-3492-9136-31C054000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692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785"/>
            <a:ext cx="12191999" cy="54084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Unsupervised Machine Learning : </a:t>
            </a:r>
            <a:r>
              <a:rPr lang="en-US" sz="2800" b="1" dirty="0">
                <a:solidFill>
                  <a:schemeClr val="accent5"/>
                </a:solidFill>
              </a:rPr>
              <a:t>K-Means Clustering Results</a:t>
            </a:r>
            <a:endParaRPr lang="en-CA" sz="2800" b="1" dirty="0">
              <a:solidFill>
                <a:schemeClr val="accent5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F42A2F-CB60-3F06-240F-2FCF9397C584}"/>
              </a:ext>
            </a:extLst>
          </p:cNvPr>
          <p:cNvSpPr txBox="1">
            <a:spLocks/>
          </p:cNvSpPr>
          <p:nvPr/>
        </p:nvSpPr>
        <p:spPr>
          <a:xfrm>
            <a:off x="3883160" y="772746"/>
            <a:ext cx="3285811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Cluster Size: 5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BAD14-8837-F860-C057-DCC18535B1AC}"/>
              </a:ext>
            </a:extLst>
          </p:cNvPr>
          <p:cNvSpPr txBox="1">
            <a:spLocks/>
          </p:cNvSpPr>
          <p:nvPr/>
        </p:nvSpPr>
        <p:spPr>
          <a:xfrm>
            <a:off x="7245171" y="753625"/>
            <a:ext cx="2692649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Lentils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07A3942-9E98-DCA0-F08E-24DF726B44C4}"/>
              </a:ext>
            </a:extLst>
          </p:cNvPr>
          <p:cNvSpPr txBox="1">
            <a:spLocks/>
          </p:cNvSpPr>
          <p:nvPr/>
        </p:nvSpPr>
        <p:spPr>
          <a:xfrm>
            <a:off x="766496" y="753626"/>
            <a:ext cx="3285811" cy="540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Canola</a:t>
            </a:r>
            <a:endParaRPr lang="en-CA" sz="2000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5A36-0595-8156-A39D-5DD01C18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22" y="1294466"/>
            <a:ext cx="4636128" cy="539286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19C20-771D-59F2-83F5-73B511A6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12" y="1294466"/>
            <a:ext cx="4727515" cy="539286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2" descr="Career Training Programs | Palette Skills">
            <a:extLst>
              <a:ext uri="{FF2B5EF4-FFF2-40B4-BE49-F238E27FC236}">
                <a16:creationId xmlns:a16="http://schemas.microsoft.com/office/drawing/2014/main" id="{740BB83E-B710-699B-4486-21FC376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759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9863-7616-4644-6FA1-CBB7D695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86750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CA" dirty="0">
                <a:solidFill>
                  <a:schemeClr val="accent5"/>
                </a:solidFill>
              </a:rPr>
              <a:t>Data Collection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E7F4-50F8-5A65-3188-4827A143A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sz="2400" b="1" dirty="0"/>
              <a:t>Saskatchewan Crops Yield Data</a:t>
            </a:r>
          </a:p>
          <a:p>
            <a:r>
              <a:rPr lang="en-CA" sz="2400" b="1" dirty="0"/>
              <a:t>Crop Yield from 2008-2023</a:t>
            </a:r>
          </a:p>
          <a:p>
            <a:endParaRPr lang="en-CA" dirty="0"/>
          </a:p>
          <a:p>
            <a:pPr lvl="2"/>
            <a:r>
              <a:rPr lang="en-CA" sz="2400" b="1" dirty="0"/>
              <a:t>Geographical Boundaries of RMs in Saskatchewan</a:t>
            </a:r>
          </a:p>
          <a:p>
            <a:pPr lvl="2"/>
            <a:r>
              <a:rPr lang="en-CA" sz="2400" b="1" dirty="0"/>
              <a:t>Subset of RMs – Mostly Southern Half of Province</a:t>
            </a:r>
          </a:p>
          <a:p>
            <a:pPr lvl="2"/>
            <a:r>
              <a:rPr lang="en-CA" sz="2400" b="1" dirty="0"/>
              <a:t>2 Crop – Canola &amp; Lentils</a:t>
            </a:r>
          </a:p>
          <a:p>
            <a:pPr lvl="2"/>
            <a:endParaRPr lang="en-CA" sz="2400" b="1" dirty="0"/>
          </a:p>
          <a:p>
            <a:r>
              <a:rPr lang="en-CA" sz="2400" b="1" dirty="0"/>
              <a:t>Converting Lentils Data from Pounds to Bushels</a:t>
            </a:r>
          </a:p>
          <a:p>
            <a:r>
              <a:rPr lang="en-CA" sz="2400" b="1" dirty="0"/>
              <a:t>Data Conversion for Comparison </a:t>
            </a:r>
            <a:r>
              <a:rPr lang="en-CA" sz="2400" b="1" dirty="0" err="1"/>
              <a:t>e.g</a:t>
            </a:r>
            <a:r>
              <a:rPr lang="en-CA" sz="2400" b="1" dirty="0"/>
              <a:t> RM Numbers</a:t>
            </a:r>
          </a:p>
          <a:p>
            <a:endParaRPr lang="en-CA" dirty="0"/>
          </a:p>
        </p:txBody>
      </p:sp>
      <p:pic>
        <p:nvPicPr>
          <p:cNvPr id="5" name="Picture 2" descr="Career Training Programs | Palette Skills">
            <a:extLst>
              <a:ext uri="{FF2B5EF4-FFF2-40B4-BE49-F238E27FC236}">
                <a16:creationId xmlns:a16="http://schemas.microsoft.com/office/drawing/2014/main" id="{7F6CA4B3-13FD-30BC-F0B1-6303603D1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7741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64" y="2453567"/>
            <a:ext cx="10360325" cy="179688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>
                <a:solidFill>
                  <a:schemeClr val="accent5"/>
                </a:solidFill>
              </a:rPr>
              <a:t>THANK YOU!!!</a:t>
            </a:r>
            <a:endParaRPr lang="en-CA" sz="6600" b="1" dirty="0">
              <a:solidFill>
                <a:schemeClr val="accent5"/>
              </a:solidFill>
            </a:endParaRPr>
          </a:p>
        </p:txBody>
      </p:sp>
      <p:pic>
        <p:nvPicPr>
          <p:cNvPr id="11" name="Picture 2" descr="Career Training Programs | Palette Skills">
            <a:extLst>
              <a:ext uri="{FF2B5EF4-FFF2-40B4-BE49-F238E27FC236}">
                <a16:creationId xmlns:a16="http://schemas.microsoft.com/office/drawing/2014/main" id="{47300F66-1924-CA7B-5242-74D0D7ED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817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2C-B4D8-92E3-8ABC-C0F006FE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9050"/>
            <a:ext cx="12191998" cy="163135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accent5"/>
                </a:solidFill>
              </a:rPr>
              <a:t>Geographical Boundaries of RMs</a:t>
            </a:r>
            <a:br>
              <a:rPr lang="en-CA" dirty="0">
                <a:solidFill>
                  <a:schemeClr val="accent5"/>
                </a:solidFill>
              </a:rPr>
            </a:br>
            <a:r>
              <a:rPr lang="en-CA" dirty="0">
                <a:solidFill>
                  <a:schemeClr val="accent5"/>
                </a:solidFill>
              </a:rPr>
              <a:t>in </a:t>
            </a:r>
            <a:br>
              <a:rPr lang="en-CA" dirty="0">
                <a:solidFill>
                  <a:schemeClr val="accent5"/>
                </a:solidFill>
              </a:rPr>
            </a:br>
            <a:r>
              <a:rPr lang="en-CA" dirty="0">
                <a:solidFill>
                  <a:schemeClr val="accent5"/>
                </a:solidFill>
              </a:rPr>
              <a:t>Saskatchewan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913ED-BB8A-A9C3-A330-0FE45EBC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72" y="2029767"/>
            <a:ext cx="2351363" cy="463021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5A8C4-FE1F-78AF-69E6-060D9112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7203"/>
            <a:ext cx="3767859" cy="414650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2" descr="Career Training Programs | Palette Skills">
            <a:extLst>
              <a:ext uri="{FF2B5EF4-FFF2-40B4-BE49-F238E27FC236}">
                <a16:creationId xmlns:a16="http://schemas.microsoft.com/office/drawing/2014/main" id="{4053B0BA-3543-066E-FEF5-0657C30F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74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9863-7616-4644-6FA1-CBB7D695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1349"/>
            <a:ext cx="12191999" cy="110866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CA" dirty="0">
                <a:solidFill>
                  <a:schemeClr val="accent5"/>
                </a:solidFill>
              </a:rPr>
              <a:t>EXPLORATORY DATA ANALYSIS</a:t>
            </a:r>
          </a:p>
        </p:txBody>
      </p:sp>
      <p:pic>
        <p:nvPicPr>
          <p:cNvPr id="7" name="Picture 2" descr="Career Training Programs | Palette Skills">
            <a:extLst>
              <a:ext uri="{FF2B5EF4-FFF2-40B4-BE49-F238E27FC236}">
                <a16:creationId xmlns:a16="http://schemas.microsoft.com/office/drawing/2014/main" id="{9C5877B9-9053-4680-2AFB-E29D8BE99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26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2C-B4D8-92E3-8ABC-C0F006FE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159"/>
            <a:ext cx="12191999" cy="60975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Canola Yield Per Year (2008 - 2023)</a:t>
            </a:r>
            <a:endParaRPr lang="en-CA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E1E01-97A6-CF27-C928-A40F1BDB4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8"/>
          <a:stretch/>
        </p:blipFill>
        <p:spPr>
          <a:xfrm>
            <a:off x="1975450" y="888515"/>
            <a:ext cx="6952889" cy="58860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2" descr="Career Training Programs | Palette Skills">
            <a:extLst>
              <a:ext uri="{FF2B5EF4-FFF2-40B4-BE49-F238E27FC236}">
                <a16:creationId xmlns:a16="http://schemas.microsoft.com/office/drawing/2014/main" id="{9BCB8CD7-1755-6A18-CC0F-55A8DE9C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816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2C-B4D8-92E3-8ABC-C0F006FE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637"/>
            <a:ext cx="12192000" cy="6157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Lentils Yield Per Year (2008 - 2023)</a:t>
            </a:r>
            <a:endParaRPr lang="en-CA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F7EE6-1329-30FD-F5F1-AB68543C4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3"/>
          <a:stretch/>
        </p:blipFill>
        <p:spPr>
          <a:xfrm>
            <a:off x="1862613" y="808185"/>
            <a:ext cx="7712708" cy="59721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2" descr="Career Training Programs | Palette Skills">
            <a:extLst>
              <a:ext uri="{FF2B5EF4-FFF2-40B4-BE49-F238E27FC236}">
                <a16:creationId xmlns:a16="http://schemas.microsoft.com/office/drawing/2014/main" id="{055CA4B7-40C9-E177-AC3D-9A3C6DA78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403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2C-B4D8-92E3-8ABC-C0F006FE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159"/>
            <a:ext cx="12192000" cy="63990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Historical Average of Canola &amp; Lentils Using Mean</a:t>
            </a:r>
            <a:endParaRPr lang="en-CA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170CC-735C-C0BF-19D6-C717DC121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88126" y="1242203"/>
            <a:ext cx="5480400" cy="484804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E2D1E-210E-3B2C-A361-0D2FFD88C4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323476" y="1242202"/>
            <a:ext cx="5480399" cy="484804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2" descr="Career Training Programs | Palette Skills">
            <a:extLst>
              <a:ext uri="{FF2B5EF4-FFF2-40B4-BE49-F238E27FC236}">
                <a16:creationId xmlns:a16="http://schemas.microsoft.com/office/drawing/2014/main" id="{AE9F1E8E-AD0D-9378-E8FF-83928B489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102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12C-B4D8-92E3-8ABC-C0F006FE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159"/>
            <a:ext cx="12191999" cy="61661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accent5"/>
                </a:solidFill>
              </a:rPr>
              <a:t>Historical Average of Canola &amp; Lentils Using STD</a:t>
            </a:r>
            <a:endParaRPr lang="en-CA" sz="3200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3CA5-9000-B634-330A-316CD4ACD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88537" y="1109372"/>
            <a:ext cx="5516964" cy="4880391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67AEE-A2CD-3F46-222C-A0DDA7303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286501" y="1109372"/>
            <a:ext cx="5516965" cy="4880392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Career Training Programs | Palette Skills">
            <a:extLst>
              <a:ext uri="{FF2B5EF4-FFF2-40B4-BE49-F238E27FC236}">
                <a16:creationId xmlns:a16="http://schemas.microsoft.com/office/drawing/2014/main" id="{40C30380-D158-795A-91EC-53F138FE4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68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553D-CB6F-E4ED-5D50-639442C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532"/>
            <a:ext cx="12192000" cy="47122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 algn="ctr"/>
            <a:r>
              <a:rPr lang="en-CA" sz="2800" dirty="0">
                <a:solidFill>
                  <a:schemeClr val="accent5"/>
                </a:solidFill>
              </a:rPr>
              <a:t>Box Plots of Canola &amp; Lentils from 2008 to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6114D-A144-E619-603B-37356905C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53" y="724745"/>
            <a:ext cx="7550093" cy="603172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564FB-1D5D-681D-23FB-1724C252D8ED}"/>
              </a:ext>
            </a:extLst>
          </p:cNvPr>
          <p:cNvSpPr txBox="1"/>
          <p:nvPr/>
        </p:nvSpPr>
        <p:spPr>
          <a:xfrm>
            <a:off x="332277" y="2351499"/>
            <a:ext cx="2029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accent5"/>
                </a:solidFill>
              </a:rPr>
              <a:t>Outliers</a:t>
            </a:r>
          </a:p>
          <a:p>
            <a:pPr algn="ctr"/>
            <a:r>
              <a:rPr lang="en-CA" sz="1800" dirty="0">
                <a:solidFill>
                  <a:schemeClr val="accent5"/>
                </a:solidFill>
              </a:rPr>
              <a:t>Before Treatment</a:t>
            </a:r>
            <a:endParaRPr lang="en-CA" dirty="0"/>
          </a:p>
        </p:txBody>
      </p:sp>
      <p:pic>
        <p:nvPicPr>
          <p:cNvPr id="7" name="Picture 2" descr="Career Training Programs | Palette Skills">
            <a:extLst>
              <a:ext uri="{FF2B5EF4-FFF2-40B4-BE49-F238E27FC236}">
                <a16:creationId xmlns:a16="http://schemas.microsoft.com/office/drawing/2014/main" id="{B706B016-AEC8-AD59-ADAA-598DF0D5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495" y="6278360"/>
            <a:ext cx="1490504" cy="579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52205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</TotalTime>
  <Words>252</Words>
  <Application>Microsoft Office PowerPoint</Application>
  <PresentationFormat>Widescreen</PresentationFormat>
  <Paragraphs>52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Montserrat-Bold</vt:lpstr>
      <vt:lpstr>Trebuchet MS</vt:lpstr>
      <vt:lpstr>Wingdings 3</vt:lpstr>
      <vt:lpstr>Facet</vt:lpstr>
      <vt:lpstr>Optimal Canola Crush &amp; Lentils Locations</vt:lpstr>
      <vt:lpstr>Data Collection &amp; Preprocessing</vt:lpstr>
      <vt:lpstr>Geographical Boundaries of RMs in  Saskatchewan</vt:lpstr>
      <vt:lpstr>EXPLORATORY DATA ANALYSIS</vt:lpstr>
      <vt:lpstr>Canola Yield Per Year (2008 - 2023)</vt:lpstr>
      <vt:lpstr>Lentils Yield Per Year (2008 - 2023)</vt:lpstr>
      <vt:lpstr>Historical Average of Canola &amp; Lentils Using Mean</vt:lpstr>
      <vt:lpstr>Historical Average of Canola &amp; Lentils Using STD</vt:lpstr>
      <vt:lpstr>Box Plots of Canola &amp; Lentils from 2008 to 2023</vt:lpstr>
      <vt:lpstr>Box Plots of Canola &amp; Lentils from 2008 to 2023</vt:lpstr>
      <vt:lpstr>Unsupervised Machine Learning : Spectral Clustering - Canola</vt:lpstr>
      <vt:lpstr>Unsupervised Machine Learning : Spectral Clustering - Lentils</vt:lpstr>
      <vt:lpstr>Unsupervised Machine Learning : Spectral Clustering Results</vt:lpstr>
      <vt:lpstr>Unsupervised Machine Learning : Custom Spectral Clustering Results</vt:lpstr>
      <vt:lpstr>Unsupervised Machine Learning : Mean for Each Cluster</vt:lpstr>
      <vt:lpstr>Unsupervised Machine Learning : Custom Spectral Clustering Results</vt:lpstr>
      <vt:lpstr>Unsupervised Machine Learning : Mean for Each Cluster</vt:lpstr>
      <vt:lpstr>Unsupervised Machine Learning : K-Means Clustering Results</vt:lpstr>
      <vt:lpstr>Unsupervised Machine Learning : K-Means Clustering Results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Afifa Imran</dc:creator>
  <cp:lastModifiedBy>Afifa Imran</cp:lastModifiedBy>
  <cp:revision>25</cp:revision>
  <dcterms:created xsi:type="dcterms:W3CDTF">2024-06-07T21:47:52Z</dcterms:created>
  <dcterms:modified xsi:type="dcterms:W3CDTF">2024-06-08T00:52:32Z</dcterms:modified>
</cp:coreProperties>
</file>